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58" r:id="rId7"/>
    <p:sldId id="257" r:id="rId8"/>
    <p:sldId id="266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43" autoAdjust="0"/>
  </p:normalViewPr>
  <p:slideViewPr>
    <p:cSldViewPr>
      <p:cViewPr varScale="1">
        <p:scale>
          <a:sx n="60" d="100"/>
          <a:sy n="60" d="100"/>
        </p:scale>
        <p:origin x="60" y="2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110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02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09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1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853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968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18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38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417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67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3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EE1A1-FEE6-4C01-98B1-E786615190A7}" type="datetimeFigureOut">
              <a:rPr lang="en-AU" smtClean="0"/>
              <a:t>19/07/2024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3671-26FF-420E-806F-A9A9A6A7E9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530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-HH2dCHNIQ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948436"/>
            <a:ext cx="7772400" cy="1470025"/>
          </a:xfrm>
        </p:spPr>
        <p:txBody>
          <a:bodyPr>
            <a:noAutofit/>
          </a:bodyPr>
          <a:lstStyle/>
          <a:p>
            <a:r>
              <a:rPr lang="en-AU" sz="6600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sz="6600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sz="6600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sz="6600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sz="6600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sz="6600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sz="6600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sz="6600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sz="6600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sz="6600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sz="6600" dirty="0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sz="6600" dirty="0">
                <a:solidFill>
                  <a:srgbClr val="00B050"/>
                </a:solidFill>
                <a:latin typeface="Ravie" pitchFamily="82" charset="0"/>
              </a:rPr>
              <a:t>e</a:t>
            </a:r>
          </a:p>
        </p:txBody>
      </p:sp>
      <p:pic>
        <p:nvPicPr>
          <p:cNvPr id="1026" name="Picture 2" descr="http://4.bp.blogspot.com/_SMrostssgFA/Sp13MvNi0nI/AAAAAAAAAE0/upuXN8iqhfE/S1600-R/floursecenc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4" b="4460"/>
          <a:stretch/>
        </p:blipFill>
        <p:spPr bwMode="auto">
          <a:xfrm>
            <a:off x="1791769" y="3077417"/>
            <a:ext cx="5663013" cy="29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arm3.staticflickr.com/2509/3944656213_2cc69091d6_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0" t="6115" r="10745"/>
          <a:stretch/>
        </p:blipFill>
        <p:spPr bwMode="auto">
          <a:xfrm>
            <a:off x="7824192" y="2204864"/>
            <a:ext cx="2768838" cy="43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1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Online Media 5" title="Excited Electrons and Fluorescence  | Radioactivity | Physics | FuseSchool">
            <a:hlinkClick r:id="" action="ppaction://media"/>
            <a:extLst>
              <a:ext uri="{FF2B5EF4-FFF2-40B4-BE49-F238E27FC236}">
                <a16:creationId xmlns:a16="http://schemas.microsoft.com/office/drawing/2014/main" id="{DA187E7B-B0AA-7F05-40BA-D4C9E127452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7710" y="435455"/>
            <a:ext cx="10596580" cy="59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7728" y="188640"/>
            <a:ext cx="8229600" cy="1143000"/>
          </a:xfrm>
        </p:spPr>
        <p:txBody>
          <a:bodyPr/>
          <a:lstStyle/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4855" y="1268761"/>
            <a:ext cx="6642473" cy="3024336"/>
          </a:xfrm>
        </p:spPr>
        <p:txBody>
          <a:bodyPr>
            <a:normAutofit fontScale="85000" lnSpcReduction="10000"/>
          </a:bodyPr>
          <a:lstStyle/>
          <a:p>
            <a:r>
              <a:rPr lang="en-AU" dirty="0">
                <a:solidFill>
                  <a:srgbClr val="FFFF00"/>
                </a:solidFill>
              </a:rPr>
              <a:t>Fluorescence is the emission of </a:t>
            </a:r>
            <a:r>
              <a:rPr lang="en-AU" dirty="0"/>
              <a:t>VISIBLE electromagnetic radiation </a:t>
            </a:r>
            <a:r>
              <a:rPr lang="en-AU" dirty="0">
                <a:solidFill>
                  <a:srgbClr val="FFFF00"/>
                </a:solidFill>
              </a:rPr>
              <a:t>by a substance that has absorbed radiation of a </a:t>
            </a:r>
            <a:r>
              <a:rPr lang="en-AU" dirty="0">
                <a:solidFill>
                  <a:srgbClr val="00B0F0"/>
                </a:solidFill>
              </a:rPr>
              <a:t>higher</a:t>
            </a:r>
            <a:r>
              <a:rPr lang="en-AU" dirty="0">
                <a:solidFill>
                  <a:srgbClr val="FFFF00"/>
                </a:solidFill>
              </a:rPr>
              <a:t> (not visible) </a:t>
            </a:r>
            <a:r>
              <a:rPr lang="en-AU" dirty="0">
                <a:solidFill>
                  <a:srgbClr val="00B0F0"/>
                </a:solidFill>
              </a:rPr>
              <a:t>frequency</a:t>
            </a:r>
            <a:r>
              <a:rPr lang="en-AU" dirty="0">
                <a:solidFill>
                  <a:srgbClr val="FFFF00"/>
                </a:solidFill>
              </a:rPr>
              <a:t>. E.g.. </a:t>
            </a:r>
            <a:r>
              <a:rPr lang="en-AU" dirty="0">
                <a:solidFill>
                  <a:srgbClr val="00B0F0"/>
                </a:solidFill>
              </a:rPr>
              <a:t>U.V. Radiation</a:t>
            </a:r>
            <a:r>
              <a:rPr lang="en-AU" dirty="0">
                <a:solidFill>
                  <a:srgbClr val="FFFF00"/>
                </a:solidFill>
              </a:rPr>
              <a:t>.</a:t>
            </a:r>
          </a:p>
          <a:p>
            <a:endParaRPr lang="en-AU" dirty="0"/>
          </a:p>
          <a:p>
            <a:r>
              <a:rPr lang="en-AU" dirty="0">
                <a:solidFill>
                  <a:srgbClr val="7030A0"/>
                </a:solidFill>
              </a:rPr>
              <a:t>Fluorescent materials are actually </a:t>
            </a:r>
            <a:r>
              <a:rPr lang="en-AU" dirty="0">
                <a:solidFill>
                  <a:srgbClr val="FFFF00"/>
                </a:solidFill>
              </a:rPr>
              <a:t>PRODUCING visible light. </a:t>
            </a:r>
            <a:r>
              <a:rPr lang="en-AU" dirty="0"/>
              <a:t> </a:t>
            </a:r>
          </a:p>
        </p:txBody>
      </p:sp>
      <p:pic>
        <p:nvPicPr>
          <p:cNvPr id="4098" name="Picture 2" descr="C:\Users\Darin\Downloads\6229591171_2c512ee909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97768"/>
            <a:ext cx="3486134" cy="26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idealog.co.nz/images/magazine/29/paint-part-bann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/>
          <a:stretch/>
        </p:blipFill>
        <p:spPr bwMode="auto">
          <a:xfrm>
            <a:off x="6860865" y="4121515"/>
            <a:ext cx="4847106" cy="247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.bsd.uchicago.edu/CRi%20FL%20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4021409"/>
            <a:ext cx="3968805" cy="26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blog.lloydkbarnes.com/wp-content/uploads/2011/05/LKB_20110328_blacklight_car_0092-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66" y="1484785"/>
            <a:ext cx="345638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7728" y="188640"/>
            <a:ext cx="8229600" cy="1143000"/>
          </a:xfrm>
        </p:spPr>
        <p:txBody>
          <a:bodyPr/>
          <a:lstStyle/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776" y="1268760"/>
            <a:ext cx="5184576" cy="5425391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FFFF00"/>
                </a:solidFill>
              </a:rPr>
              <a:t>In fluorescence</a:t>
            </a:r>
            <a:r>
              <a:rPr lang="en-AU" sz="2800" dirty="0"/>
              <a:t>, the emission and absorption follow each other quite rapidly, so that fluorescence lasts only as long as the illuminating radiation is on. 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>
                <a:solidFill>
                  <a:srgbClr val="FFFF00"/>
                </a:solidFill>
              </a:rPr>
              <a:t>In phosphorescence</a:t>
            </a:r>
            <a:r>
              <a:rPr lang="en-AU" sz="2800" dirty="0"/>
              <a:t>, however, the emission occurs quite slowly and persists for a long time after the illuminating radiation has been turned off.</a:t>
            </a:r>
          </a:p>
        </p:txBody>
      </p:sp>
      <p:pic>
        <p:nvPicPr>
          <p:cNvPr id="1026" name="Picture 2" descr="http://data.whicdn.com/images/11602803/tumblr_lblmmoKVnn1qcifj4o1_500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9" y="3773016"/>
            <a:ext cx="3486134" cy="29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www.biologie.uni-hamburg.de/b-online/er/movie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6936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29" descr="http://newswatch.nationalgeographic.com/files/2012/03/DSC0878-793x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57" y="-39744"/>
            <a:ext cx="3041237" cy="26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Oval 22"/>
          <p:cNvSpPr>
            <a:spLocks noChangeArrowheads="1"/>
          </p:cNvSpPr>
          <p:nvPr/>
        </p:nvSpPr>
        <p:spPr bwMode="auto">
          <a:xfrm>
            <a:off x="3287714" y="1341439"/>
            <a:ext cx="5113337" cy="4751387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196" name="Oval 10"/>
          <p:cNvSpPr>
            <a:spLocks noChangeArrowheads="1"/>
          </p:cNvSpPr>
          <p:nvPr/>
        </p:nvSpPr>
        <p:spPr bwMode="auto">
          <a:xfrm>
            <a:off x="3648075" y="1628776"/>
            <a:ext cx="4464050" cy="417671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197" name="Oval 9"/>
          <p:cNvSpPr>
            <a:spLocks noChangeArrowheads="1"/>
          </p:cNvSpPr>
          <p:nvPr/>
        </p:nvSpPr>
        <p:spPr bwMode="auto">
          <a:xfrm>
            <a:off x="4151314" y="2060576"/>
            <a:ext cx="3455987" cy="331311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F842D57-087F-4294-901B-13C0AA9E8E7D}" type="slidenum">
              <a:rPr lang="en-US">
                <a:solidFill>
                  <a:srgbClr val="00FFFF"/>
                </a:solidFill>
              </a:rPr>
              <a:pPr eaLnBrk="1" hangingPunct="1"/>
              <a:t>4</a:t>
            </a:fld>
            <a:endParaRPr lang="en-US">
              <a:solidFill>
                <a:srgbClr val="00FFFF"/>
              </a:solidFill>
            </a:endParaRPr>
          </a:p>
        </p:txBody>
      </p:sp>
      <p:grpSp>
        <p:nvGrpSpPr>
          <p:cNvPr id="8198" name="Group 5"/>
          <p:cNvGrpSpPr>
            <a:grpSpLocks/>
          </p:cNvGrpSpPr>
          <p:nvPr/>
        </p:nvGrpSpPr>
        <p:grpSpPr bwMode="auto">
          <a:xfrm>
            <a:off x="5016500" y="2924176"/>
            <a:ext cx="1728788" cy="1584325"/>
            <a:chOff x="884" y="2251"/>
            <a:chExt cx="1452" cy="1315"/>
          </a:xfrm>
        </p:grpSpPr>
        <p:sp>
          <p:nvSpPr>
            <p:cNvPr id="8217" name="Oval 6"/>
            <p:cNvSpPr>
              <a:spLocks noChangeArrowheads="1"/>
            </p:cNvSpPr>
            <p:nvPr/>
          </p:nvSpPr>
          <p:spPr bwMode="auto">
            <a:xfrm>
              <a:off x="884" y="2251"/>
              <a:ext cx="1452" cy="131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218" name="Oval 7"/>
            <p:cNvSpPr>
              <a:spLocks noChangeArrowheads="1"/>
            </p:cNvSpPr>
            <p:nvPr/>
          </p:nvSpPr>
          <p:spPr bwMode="auto">
            <a:xfrm>
              <a:off x="1474" y="2750"/>
              <a:ext cx="272" cy="227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rgbClr val="FF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solidFill>
                    <a:srgbClr val="FF0000"/>
                  </a:solidFill>
                </a:rPr>
                <a:t>+</a:t>
              </a:r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12660313" y="4076701"/>
            <a:ext cx="287337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b="1">
                <a:solidFill>
                  <a:srgbClr val="0000FF"/>
                </a:solidFill>
              </a:rPr>
              <a:t>e</a:t>
            </a:r>
            <a:r>
              <a:rPr lang="en-GB" b="1" baseline="30000">
                <a:solidFill>
                  <a:srgbClr val="0000FF"/>
                </a:solidFill>
              </a:rPr>
              <a:t>-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-468313" y="5229226"/>
            <a:ext cx="287338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0000FF"/>
                </a:solidFill>
              </a:rPr>
              <a:t>e</a:t>
            </a:r>
            <a:r>
              <a:rPr lang="en-GB" b="1" baseline="30000" dirty="0">
                <a:solidFill>
                  <a:srgbClr val="0000FF"/>
                </a:solidFill>
              </a:rPr>
              <a:t>-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12588875" y="4797426"/>
            <a:ext cx="287338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b="1">
                <a:solidFill>
                  <a:srgbClr val="0000FF"/>
                </a:solidFill>
              </a:rPr>
              <a:t>e</a:t>
            </a:r>
            <a:r>
              <a:rPr lang="en-GB" b="1" baseline="30000">
                <a:solidFill>
                  <a:srgbClr val="0000FF"/>
                </a:solidFill>
              </a:rPr>
              <a:t>-</a:t>
            </a:r>
            <a:endParaRPr lang="en-US" b="1">
              <a:solidFill>
                <a:srgbClr val="0000FF"/>
              </a:solidFill>
            </a:endParaRPr>
          </a:p>
        </p:txBody>
      </p:sp>
      <p:graphicFrame>
        <p:nvGraphicFramePr>
          <p:cNvPr id="8202" name="Object 13"/>
          <p:cNvGraphicFramePr>
            <a:graphicFrameLocks noChangeAspect="1"/>
          </p:cNvGraphicFramePr>
          <p:nvPr/>
        </p:nvGraphicFramePr>
        <p:xfrm>
          <a:off x="12660313" y="5373689"/>
          <a:ext cx="6477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400635" imgH="1943371" progId="Paint.Picture">
                  <p:embed/>
                </p:oleObj>
              </mc:Choice>
              <mc:Fallback>
                <p:oleObj name="Bitmap Image" r:id="rId3" imgW="2400635" imgH="19433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313" y="5373689"/>
                        <a:ext cx="6477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4" name="Object 16"/>
          <p:cNvGraphicFramePr>
            <a:graphicFrameLocks noChangeAspect="1"/>
          </p:cNvGraphicFramePr>
          <p:nvPr/>
        </p:nvGraphicFramePr>
        <p:xfrm>
          <a:off x="12372975" y="1916114"/>
          <a:ext cx="10175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71429" imgH="819048" progId="Paint.Picture">
                  <p:embed/>
                </p:oleObj>
              </mc:Choice>
              <mc:Fallback>
                <p:oleObj name="Bitmap Image" r:id="rId5" imgW="1171429" imgH="8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72975" y="1916114"/>
                        <a:ext cx="10175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5" name="Object 17"/>
          <p:cNvGraphicFramePr>
            <a:graphicFrameLocks noChangeAspect="1"/>
          </p:cNvGraphicFramePr>
          <p:nvPr/>
        </p:nvGraphicFramePr>
        <p:xfrm>
          <a:off x="12444413" y="3213100"/>
          <a:ext cx="122396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2457143" imgH="1552792" progId="Paint.Picture">
                  <p:embed/>
                </p:oleObj>
              </mc:Choice>
              <mc:Fallback>
                <p:oleObj name="Bitmap Image" r:id="rId7" imgW="2457143" imgH="155279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413" y="3213100"/>
                        <a:ext cx="122396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Line 18"/>
          <p:cNvSpPr>
            <a:spLocks noChangeShapeType="1"/>
          </p:cNvSpPr>
          <p:nvPr/>
        </p:nvSpPr>
        <p:spPr bwMode="auto">
          <a:xfrm flipH="1" flipV="1">
            <a:off x="5912959" y="1341438"/>
            <a:ext cx="45719" cy="1582734"/>
          </a:xfrm>
          <a:custGeom>
            <a:avLst/>
            <a:gdLst>
              <a:gd name="connsiteX0" fmla="*/ 0 w 142875"/>
              <a:gd name="connsiteY0" fmla="*/ 0 h 1295400"/>
              <a:gd name="connsiteX1" fmla="*/ 142875 w 142875"/>
              <a:gd name="connsiteY1" fmla="*/ 1295400 h 1295400"/>
              <a:gd name="connsiteX0" fmla="*/ 73487 w 82459"/>
              <a:gd name="connsiteY0" fmla="*/ 0 h 1267119"/>
              <a:gd name="connsiteX1" fmla="*/ 8973 w 82459"/>
              <a:gd name="connsiteY1" fmla="*/ 1267119 h 1267119"/>
              <a:gd name="connsiteX0" fmla="*/ 0 w 124022"/>
              <a:gd name="connsiteY0" fmla="*/ 0 h 1248266"/>
              <a:gd name="connsiteX1" fmla="*/ 124022 w 124022"/>
              <a:gd name="connsiteY1" fmla="*/ 1248266 h 1248266"/>
              <a:gd name="connsiteX0" fmla="*/ 20846 w 33738"/>
              <a:gd name="connsiteY0" fmla="*/ 0 h 1267120"/>
              <a:gd name="connsiteX1" fmla="*/ 12892 w 33738"/>
              <a:gd name="connsiteY1" fmla="*/ 1267120 h 1267120"/>
              <a:gd name="connsiteX0" fmla="*/ 46808 w 57381"/>
              <a:gd name="connsiteY0" fmla="*/ 0 h 1248266"/>
              <a:gd name="connsiteX1" fmla="*/ 10574 w 57381"/>
              <a:gd name="connsiteY1" fmla="*/ 1248266 h 1248266"/>
              <a:gd name="connsiteX0" fmla="*/ 53258 w 53258"/>
              <a:gd name="connsiteY0" fmla="*/ 0 h 1248266"/>
              <a:gd name="connsiteX1" fmla="*/ 17024 w 53258"/>
              <a:gd name="connsiteY1" fmla="*/ 1248266 h 1248266"/>
              <a:gd name="connsiteX0" fmla="*/ 49808 w 50548"/>
              <a:gd name="connsiteY0" fmla="*/ 0 h 1248266"/>
              <a:gd name="connsiteX1" fmla="*/ 13574 w 50548"/>
              <a:gd name="connsiteY1" fmla="*/ 1248266 h 1248266"/>
              <a:gd name="connsiteX0" fmla="*/ 4565 w 24892"/>
              <a:gd name="connsiteY0" fmla="*/ 0 h 1229412"/>
              <a:gd name="connsiteX1" fmla="*/ 24892 w 24892"/>
              <a:gd name="connsiteY1" fmla="*/ 1229412 h 1229412"/>
              <a:gd name="connsiteX0" fmla="*/ 0 w 29754"/>
              <a:gd name="connsiteY0" fmla="*/ 0 h 1238839"/>
              <a:gd name="connsiteX1" fmla="*/ 29754 w 29754"/>
              <a:gd name="connsiteY1" fmla="*/ 1238839 h 1238839"/>
              <a:gd name="connsiteX0" fmla="*/ 0 w 38349"/>
              <a:gd name="connsiteY0" fmla="*/ 0 h 1238839"/>
              <a:gd name="connsiteX1" fmla="*/ 29754 w 38349"/>
              <a:gd name="connsiteY1" fmla="*/ 1238839 h 1238839"/>
              <a:gd name="connsiteX0" fmla="*/ 45661 w 47712"/>
              <a:gd name="connsiteY0" fmla="*/ 0 h 1248265"/>
              <a:gd name="connsiteX1" fmla="*/ 0 w 47712"/>
              <a:gd name="connsiteY1" fmla="*/ 1248265 h 124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12" h="1248265">
                <a:moveTo>
                  <a:pt x="45661" y="0"/>
                </a:moveTo>
                <a:cubicBezTo>
                  <a:pt x="55578" y="422374"/>
                  <a:pt x="27790" y="797611"/>
                  <a:pt x="0" y="1248265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6096001" y="2349500"/>
            <a:ext cx="3313113" cy="863600"/>
          </a:xfrm>
          <a:prstGeom prst="lin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8184232" y="3429000"/>
            <a:ext cx="248376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0000FF"/>
                </a:solidFill>
              </a:rPr>
              <a:t>Absorbs Photon of High Energy / frequency</a:t>
            </a:r>
          </a:p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0000FF"/>
                </a:solidFill>
              </a:rPr>
              <a:t>electromagnetic radiation</a:t>
            </a:r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7192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0" y="981075"/>
            <a:ext cx="12239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4" name="Line 26"/>
          <p:cNvSpPr>
            <a:spLocks noChangeShapeType="1"/>
          </p:cNvSpPr>
          <p:nvPr/>
        </p:nvSpPr>
        <p:spPr bwMode="auto">
          <a:xfrm>
            <a:off x="6024564" y="4941889"/>
            <a:ext cx="3095625" cy="287337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5951538" y="4508500"/>
            <a:ext cx="0" cy="865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196" name="Text Box 28"/>
          <p:cNvSpPr txBox="1">
            <a:spLocks noChangeArrowheads="1"/>
          </p:cNvSpPr>
          <p:nvPr/>
        </p:nvSpPr>
        <p:spPr bwMode="auto">
          <a:xfrm>
            <a:off x="7824192" y="5733256"/>
            <a:ext cx="273630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FF0000"/>
                </a:solidFill>
              </a:rPr>
              <a:t>Emits Photons of lower Energy / frequency VISIBLE electromagnetic radiation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719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82702"/>
              </p:ext>
            </p:extLst>
          </p:nvPr>
        </p:nvGraphicFramePr>
        <p:xfrm>
          <a:off x="2087679" y="1134588"/>
          <a:ext cx="15843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393480" progId="Equation.3">
                  <p:embed/>
                </p:oleObj>
              </mc:Choice>
              <mc:Fallback>
                <p:oleObj name="Equation" r:id="rId10" imgW="838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679" y="1134588"/>
                        <a:ext cx="1584325" cy="744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66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01" name="Group 33"/>
          <p:cNvGrpSpPr>
            <a:grpSpLocks/>
          </p:cNvGrpSpPr>
          <p:nvPr/>
        </p:nvGrpSpPr>
        <p:grpSpPr bwMode="auto">
          <a:xfrm>
            <a:off x="1944803" y="5733004"/>
            <a:ext cx="5411788" cy="998537"/>
            <a:chOff x="249" y="3385"/>
            <a:chExt cx="3409" cy="629"/>
          </a:xfrm>
        </p:grpSpPr>
        <p:sp>
          <p:nvSpPr>
            <p:cNvPr id="8215" name="Text Box 31"/>
            <p:cNvSpPr txBox="1">
              <a:spLocks noChangeArrowheads="1"/>
            </p:cNvSpPr>
            <p:nvPr/>
          </p:nvSpPr>
          <p:spPr bwMode="auto">
            <a:xfrm>
              <a:off x="249" y="3612"/>
              <a:ext cx="2065" cy="21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66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sz="1600" b="1">
                  <a:solidFill>
                    <a:srgbClr val="000000"/>
                  </a:solidFill>
                </a:rPr>
                <a:t>Wave length of released photon</a:t>
              </a:r>
              <a:endParaRPr lang="en-US" sz="16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8216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8696854"/>
                </p:ext>
              </p:extLst>
            </p:nvPr>
          </p:nvGraphicFramePr>
          <p:xfrm>
            <a:off x="2887" y="3385"/>
            <a:ext cx="771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2391" imgH="393529" progId="Equation.3">
                    <p:embed/>
                  </p:oleObj>
                </mc:Choice>
                <mc:Fallback>
                  <p:oleObj name="Equation" r:id="rId12" imgW="482391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7" y="3385"/>
                          <a:ext cx="771" cy="62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solidFill>
                            <a:srgbClr val="66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Title 1"/>
          <p:cNvSpPr txBox="1">
            <a:spLocks/>
          </p:cNvSpPr>
          <p:nvPr/>
        </p:nvSpPr>
        <p:spPr>
          <a:xfrm>
            <a:off x="873820" y="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e</a:t>
            </a:r>
            <a:endParaRPr lang="en-AU" dirty="0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5951538" y="5373688"/>
            <a:ext cx="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5951538" y="5818444"/>
            <a:ext cx="0" cy="28787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7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754 0.03237 L -0.1974 0.1581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7" y="62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962 -0.58796 L 0.51181 -0.35717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264 0.16786 L -0.58264 0.04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503 0.20509 L -0.2559 0.2472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/>
      <p:bldP spid="7176" grpId="1" animBg="1"/>
      <p:bldP spid="7179" grpId="0" animBg="1"/>
      <p:bldP spid="7179" grpId="1" animBg="1"/>
      <p:bldP spid="7180" grpId="0" animBg="1"/>
      <p:bldP spid="7186" grpId="0" animBg="1"/>
      <p:bldP spid="7187" grpId="0" animBg="1"/>
      <p:bldP spid="7189" grpId="0"/>
      <p:bldP spid="7194" grpId="0" animBg="1"/>
      <p:bldP spid="7195" grpId="0" animBg="1"/>
      <p:bldP spid="7196" grpId="0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0"/>
            <a:ext cx="8928992" cy="1143000"/>
          </a:xfrm>
        </p:spPr>
        <p:txBody>
          <a:bodyPr/>
          <a:lstStyle/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324" y="1052736"/>
            <a:ext cx="7156340" cy="4824536"/>
          </a:xfrm>
        </p:spPr>
        <p:txBody>
          <a:bodyPr>
            <a:normAutofit fontScale="62500" lnSpcReduction="20000"/>
          </a:bodyPr>
          <a:lstStyle/>
          <a:p>
            <a:r>
              <a:rPr lang="en-AU" sz="3400" dirty="0">
                <a:solidFill>
                  <a:srgbClr val="FFFF00"/>
                </a:solidFill>
              </a:rPr>
              <a:t>Fluorescence</a:t>
            </a:r>
            <a:r>
              <a:rPr lang="en-AU" sz="3400" dirty="0"/>
              <a:t>, will only occur when the </a:t>
            </a:r>
            <a:r>
              <a:rPr lang="en-AU" sz="3400" dirty="0">
                <a:solidFill>
                  <a:srgbClr val="FF0000"/>
                </a:solidFill>
              </a:rPr>
              <a:t>energy</a:t>
            </a:r>
            <a:r>
              <a:rPr lang="en-AU" sz="3400" dirty="0"/>
              <a:t> </a:t>
            </a:r>
            <a:r>
              <a:rPr lang="en-AU" sz="3400" dirty="0">
                <a:solidFill>
                  <a:srgbClr val="7030A0"/>
                </a:solidFill>
              </a:rPr>
              <a:t>(and therefore the frequency) </a:t>
            </a:r>
            <a:r>
              <a:rPr lang="en-AU" sz="3400" dirty="0"/>
              <a:t>of the incoming photon </a:t>
            </a:r>
            <a:r>
              <a:rPr lang="en-AU" sz="3400" dirty="0">
                <a:solidFill>
                  <a:srgbClr val="00B050"/>
                </a:solidFill>
              </a:rPr>
              <a:t>exactly matches</a:t>
            </a:r>
            <a:r>
              <a:rPr lang="en-AU" sz="3400" dirty="0"/>
              <a:t> the </a:t>
            </a:r>
            <a:r>
              <a:rPr lang="en-AU" sz="3400" dirty="0">
                <a:solidFill>
                  <a:srgbClr val="FF0000"/>
                </a:solidFill>
              </a:rPr>
              <a:t>difference</a:t>
            </a:r>
            <a:r>
              <a:rPr lang="en-AU" sz="3400" dirty="0"/>
              <a:t> between the energy levels through which the electron must be raised. </a:t>
            </a:r>
          </a:p>
          <a:p>
            <a:endParaRPr lang="en-AU" sz="3400" dirty="0"/>
          </a:p>
          <a:p>
            <a:r>
              <a:rPr lang="en-AU" sz="3400" dirty="0">
                <a:solidFill>
                  <a:srgbClr val="FFFF00"/>
                </a:solidFill>
              </a:rPr>
              <a:t>Excited electrons </a:t>
            </a:r>
            <a:r>
              <a:rPr lang="en-AU" sz="3400" dirty="0"/>
              <a:t>move from ground state to a high energy level (at least 2 steps above)</a:t>
            </a:r>
          </a:p>
          <a:p>
            <a:endParaRPr lang="en-AU" sz="3400" dirty="0"/>
          </a:p>
          <a:p>
            <a:r>
              <a:rPr lang="en-AU" sz="3400" dirty="0"/>
              <a:t>As the excited electrons move back down to ground state they </a:t>
            </a:r>
            <a:r>
              <a:rPr lang="en-AU" sz="3400" dirty="0">
                <a:solidFill>
                  <a:srgbClr val="FFFF00"/>
                </a:solidFill>
              </a:rPr>
              <a:t>“cascade” </a:t>
            </a:r>
            <a:r>
              <a:rPr lang="en-AU" sz="3400" dirty="0"/>
              <a:t>through a series of smaller jumps.  </a:t>
            </a:r>
          </a:p>
          <a:p>
            <a:endParaRPr lang="en-AU" sz="3400" dirty="0"/>
          </a:p>
          <a:p>
            <a:r>
              <a:rPr lang="en-AU" sz="3400" dirty="0"/>
              <a:t>Since these jumps are also smaller in terms of energy, they release lower frequencies of radiation according to: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2" descr="http://scienceprojectideasforkids.com/wp-content/uploads/2010/06/phosphorescence-excited-electr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3" y="620688"/>
            <a:ext cx="457698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792216"/>
              </p:ext>
            </p:extLst>
          </p:nvPr>
        </p:nvGraphicFramePr>
        <p:xfrm>
          <a:off x="6744072" y="4966253"/>
          <a:ext cx="15843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7836" imgH="393529" progId="Equation.3">
                  <p:embed/>
                </p:oleObj>
              </mc:Choice>
              <mc:Fallback>
                <p:oleObj name="Equation" r:id="rId3" imgW="837836" imgH="39352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072" y="4966253"/>
                        <a:ext cx="1584325" cy="7445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rgbClr val="66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867896" y="5877272"/>
            <a:ext cx="7204768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AU" sz="2200" dirty="0"/>
              <a:t>If these frequencies correspond to visible light, the substance fluoresces.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464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about </a:t>
            </a:r>
            <a:br>
              <a:rPr lang="en-AU" dirty="0"/>
            </a:b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t</a:t>
            </a:r>
            <a:br>
              <a:rPr lang="en-AU" dirty="0"/>
            </a:br>
            <a:r>
              <a:rPr lang="en-AU" dirty="0"/>
              <a:t>Lights?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 descr="http://www.electricalproducts.com.au/images/detailed/1/cfg_compact_fluorescent_fancy_round_lam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564905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age.made-in-china.com/2f0j00feaQNRLdYiqV/Integrative-Fluorescent-Lamp-YPZ220-28-T8-48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40738"/>
            <a:ext cx="9144000" cy="49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t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 </a:t>
            </a:r>
            <a:r>
              <a:rPr lang="en-AU" dirty="0"/>
              <a:t>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268760"/>
            <a:ext cx="6675040" cy="547260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The central element in a fluorescent lamp is a </a:t>
            </a:r>
            <a:r>
              <a:rPr lang="en-AU" dirty="0">
                <a:solidFill>
                  <a:srgbClr val="FF0000"/>
                </a:solidFill>
              </a:rPr>
              <a:t>sealed glass tube. </a:t>
            </a:r>
          </a:p>
          <a:p>
            <a:r>
              <a:rPr lang="en-AU" dirty="0"/>
              <a:t>The tube contains a small bit of </a:t>
            </a:r>
            <a:r>
              <a:rPr lang="en-AU" dirty="0">
                <a:solidFill>
                  <a:srgbClr val="0070C0"/>
                </a:solidFill>
              </a:rPr>
              <a:t>mercury</a:t>
            </a:r>
            <a:r>
              <a:rPr lang="en-AU" dirty="0"/>
              <a:t> and an </a:t>
            </a:r>
            <a:r>
              <a:rPr lang="en-AU" dirty="0">
                <a:solidFill>
                  <a:srgbClr val="FFFF00"/>
                </a:solidFill>
              </a:rPr>
              <a:t>inert gas</a:t>
            </a:r>
            <a:r>
              <a:rPr lang="en-AU" dirty="0"/>
              <a:t>, typically argon, kept under </a:t>
            </a:r>
            <a:r>
              <a:rPr lang="en-AU" dirty="0">
                <a:solidFill>
                  <a:srgbClr val="FFFF00"/>
                </a:solidFill>
              </a:rPr>
              <a:t>very low pressure</a:t>
            </a:r>
            <a:r>
              <a:rPr lang="en-AU" dirty="0"/>
              <a:t>. </a:t>
            </a:r>
          </a:p>
          <a:p>
            <a:r>
              <a:rPr lang="en-AU" dirty="0"/>
              <a:t>The tube also contains a </a:t>
            </a:r>
            <a:r>
              <a:rPr lang="en-AU" dirty="0">
                <a:solidFill>
                  <a:srgbClr val="00B050"/>
                </a:solidFill>
              </a:rPr>
              <a:t>phosphor powder</a:t>
            </a:r>
            <a:r>
              <a:rPr lang="en-AU" dirty="0"/>
              <a:t>, coated along the inside of the glass. </a:t>
            </a:r>
          </a:p>
          <a:p>
            <a:r>
              <a:rPr lang="en-AU" dirty="0"/>
              <a:t>The tube has two electrodes, one at each end, which are wired to an electrical circuit that produces a </a:t>
            </a:r>
            <a:r>
              <a:rPr lang="en-AU" dirty="0">
                <a:solidFill>
                  <a:srgbClr val="00B050"/>
                </a:solidFill>
              </a:rPr>
              <a:t>very high potential difference </a:t>
            </a:r>
            <a:r>
              <a:rPr lang="en-AU" dirty="0"/>
              <a:t>(</a:t>
            </a:r>
            <a:r>
              <a:rPr lang="en-AU" dirty="0">
                <a:solidFill>
                  <a:srgbClr val="FFFF00"/>
                </a:solidFill>
              </a:rPr>
              <a:t>voltage</a:t>
            </a:r>
            <a:r>
              <a:rPr lang="en-AU" dirty="0"/>
              <a:t>) between each end. </a:t>
            </a:r>
          </a:p>
          <a:p>
            <a:endParaRPr lang="en-AU" dirty="0"/>
          </a:p>
        </p:txBody>
      </p:sp>
      <p:pic>
        <p:nvPicPr>
          <p:cNvPr id="18434" name="Picture 2" descr="http://www.ustr.net/electronics/9110hiwa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40" y="1268760"/>
            <a:ext cx="4572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arch1design.com/blog/wp-content/uploads/2009/08/fluorescent-lamp-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85" y="3429000"/>
            <a:ext cx="36861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3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t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 </a:t>
            </a:r>
            <a:r>
              <a:rPr lang="en-AU" dirty="0"/>
              <a:t>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880" y="1196752"/>
            <a:ext cx="6984775" cy="5976664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When you turn the lamp on, there is a considerable voltage across the electrodes, so </a:t>
            </a:r>
            <a:r>
              <a:rPr lang="en-AU" dirty="0">
                <a:solidFill>
                  <a:srgbClr val="FFFF00"/>
                </a:solidFill>
              </a:rPr>
              <a:t>electrons will migrate</a:t>
            </a:r>
            <a:r>
              <a:rPr lang="en-AU" dirty="0"/>
              <a:t> through the gas from one end of the tube to the other. </a:t>
            </a:r>
          </a:p>
          <a:p>
            <a:r>
              <a:rPr lang="en-AU" dirty="0"/>
              <a:t>This energy changes some of the mercury in the tube from a </a:t>
            </a:r>
            <a:r>
              <a:rPr lang="en-AU" dirty="0">
                <a:solidFill>
                  <a:srgbClr val="FF0000"/>
                </a:solidFill>
              </a:rPr>
              <a:t>liquid to a gas. </a:t>
            </a:r>
          </a:p>
          <a:p>
            <a:r>
              <a:rPr lang="en-AU" dirty="0"/>
              <a:t>As electrons and charged atoms move through the tube, some of them will </a:t>
            </a:r>
            <a:r>
              <a:rPr lang="en-AU" dirty="0">
                <a:solidFill>
                  <a:srgbClr val="00B050"/>
                </a:solidFill>
              </a:rPr>
              <a:t>collide with the gaseous mercury atoms</a:t>
            </a:r>
            <a:r>
              <a:rPr lang="en-AU" dirty="0"/>
              <a:t>. </a:t>
            </a:r>
          </a:p>
          <a:p>
            <a:r>
              <a:rPr lang="en-AU" dirty="0"/>
              <a:t>These collisions </a:t>
            </a:r>
            <a:r>
              <a:rPr lang="en-AU" dirty="0">
                <a:solidFill>
                  <a:srgbClr val="0070C0"/>
                </a:solidFill>
              </a:rPr>
              <a:t>excite the atoms</a:t>
            </a:r>
            <a:r>
              <a:rPr lang="en-AU" dirty="0"/>
              <a:t>, </a:t>
            </a:r>
            <a:r>
              <a:rPr lang="en-AU" dirty="0">
                <a:solidFill>
                  <a:srgbClr val="FFC000"/>
                </a:solidFill>
              </a:rPr>
              <a:t>bumping electrons up to higher energy levels</a:t>
            </a:r>
            <a:r>
              <a:rPr lang="en-AU" dirty="0"/>
              <a:t>. </a:t>
            </a:r>
          </a:p>
          <a:p>
            <a:r>
              <a:rPr lang="en-AU" dirty="0"/>
              <a:t>When the electrons return to their original energy level, they release </a:t>
            </a:r>
            <a:r>
              <a:rPr lang="en-AU" dirty="0">
                <a:solidFill>
                  <a:srgbClr val="7030A0"/>
                </a:solidFill>
              </a:rPr>
              <a:t>ULTRA VIOLET </a:t>
            </a:r>
            <a:r>
              <a:rPr lang="en-AU" dirty="0"/>
              <a:t>light photons. </a:t>
            </a:r>
          </a:p>
        </p:txBody>
      </p:sp>
      <p:pic>
        <p:nvPicPr>
          <p:cNvPr id="20482" name="Picture 2" descr="http://cannabis.com/growing/sneakatok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4077072"/>
            <a:ext cx="4009180" cy="26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arch1design.com/blog/wp-content/uploads/2009/08/fluorescent-lamp-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196752"/>
            <a:ext cx="3149327" cy="26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 err="1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 err="1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 err="1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 err="1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 err="1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 err="1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 err="1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 err="1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 err="1">
                <a:solidFill>
                  <a:srgbClr val="7030A0"/>
                </a:solidFill>
                <a:latin typeface="Ravie" pitchFamily="82" charset="0"/>
              </a:rPr>
              <a:t>n</a:t>
            </a:r>
            <a:r>
              <a:rPr lang="en-AU" dirty="0" err="1">
                <a:solidFill>
                  <a:srgbClr val="FFFF00"/>
                </a:solidFill>
                <a:latin typeface="Ravie" pitchFamily="82" charset="0"/>
              </a:rPr>
              <a:t>c</a:t>
            </a:r>
            <a:r>
              <a:rPr lang="en-AU" dirty="0" err="1">
                <a:solidFill>
                  <a:srgbClr val="00B050"/>
                </a:solidFill>
                <a:latin typeface="Ravie" pitchFamily="82" charset="0"/>
              </a:rPr>
              <a:t>e</a:t>
            </a:r>
            <a:r>
              <a:rPr lang="en-AU" dirty="0" err="1">
                <a:solidFill>
                  <a:srgbClr val="00B0F0"/>
                </a:solidFill>
                <a:latin typeface="Ravie" pitchFamily="82" charset="0"/>
              </a:rPr>
              <a:t>n</a:t>
            </a:r>
            <a:r>
              <a:rPr lang="en-AU" dirty="0" err="1">
                <a:solidFill>
                  <a:srgbClr val="FF0000"/>
                </a:solidFill>
                <a:latin typeface="Ravie" pitchFamily="82" charset="0"/>
              </a:rPr>
              <a:t>t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 </a:t>
            </a:r>
            <a:r>
              <a:rPr lang="en-AU" dirty="0"/>
              <a:t>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268760"/>
            <a:ext cx="7488832" cy="540060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Since the inside of the tube is coated in phosphor, the </a:t>
            </a:r>
            <a:r>
              <a:rPr lang="en-AU" dirty="0">
                <a:solidFill>
                  <a:srgbClr val="7030A0"/>
                </a:solidFill>
              </a:rPr>
              <a:t>ULTRA VIOLET </a:t>
            </a:r>
            <a:r>
              <a:rPr lang="en-AU" dirty="0"/>
              <a:t>light photons are absorbed by the coating.</a:t>
            </a:r>
          </a:p>
          <a:p>
            <a:r>
              <a:rPr lang="en-AU" dirty="0"/>
              <a:t>This energy now </a:t>
            </a:r>
            <a:r>
              <a:rPr lang="en-AU" dirty="0">
                <a:solidFill>
                  <a:srgbClr val="0070C0"/>
                </a:solidFill>
              </a:rPr>
              <a:t>excites the PHOSPHOR atoms</a:t>
            </a:r>
            <a:r>
              <a:rPr lang="en-AU" dirty="0"/>
              <a:t>, </a:t>
            </a:r>
            <a:r>
              <a:rPr lang="en-AU" dirty="0">
                <a:solidFill>
                  <a:srgbClr val="FFC000"/>
                </a:solidFill>
              </a:rPr>
              <a:t>bumping their electrons up to higher energy levels</a:t>
            </a:r>
            <a:r>
              <a:rPr lang="en-AU" dirty="0"/>
              <a:t>. 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As </a:t>
            </a:r>
            <a:r>
              <a:rPr lang="en-AU" sz="3100" dirty="0">
                <a:solidFill>
                  <a:srgbClr val="0070C0"/>
                </a:solidFill>
              </a:rPr>
              <a:t>PHOSPHOR</a:t>
            </a:r>
            <a:r>
              <a:rPr lang="en-AU" dirty="0"/>
              <a:t> electrons return to their original energy level, they do so by </a:t>
            </a:r>
            <a:r>
              <a:rPr lang="en-AU" dirty="0">
                <a:solidFill>
                  <a:srgbClr val="FFFF00"/>
                </a:solidFill>
              </a:rPr>
              <a:t>cascading through a series of smaller jumps</a:t>
            </a:r>
            <a:r>
              <a:rPr lang="en-AU" dirty="0"/>
              <a:t>.</a:t>
            </a:r>
          </a:p>
          <a:p>
            <a:r>
              <a:rPr lang="en-AU" dirty="0"/>
              <a:t>These smaller jumps release </a:t>
            </a:r>
            <a:r>
              <a:rPr lang="en-AU" dirty="0">
                <a:solidFill>
                  <a:srgbClr val="FF0000"/>
                </a:solidFill>
              </a:rPr>
              <a:t>lower frequencies of light corresponding to the visible spectrum.  </a:t>
            </a:r>
          </a:p>
          <a:p>
            <a:r>
              <a:rPr lang="en-AU" dirty="0" err="1"/>
              <a:t>I.e</a:t>
            </a:r>
            <a:r>
              <a:rPr lang="en-AU" dirty="0"/>
              <a:t> the Phosphor 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F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l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u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o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r</a:t>
            </a:r>
            <a:r>
              <a:rPr lang="en-AU" dirty="0">
                <a:solidFill>
                  <a:srgbClr val="FFFF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F0"/>
                </a:solidFill>
                <a:latin typeface="Ravie" pitchFamily="82" charset="0"/>
              </a:rPr>
              <a:t>c</a:t>
            </a:r>
            <a:r>
              <a:rPr lang="en-AU" dirty="0">
                <a:solidFill>
                  <a:srgbClr val="FF0000"/>
                </a:solidFill>
                <a:latin typeface="Ravie" pitchFamily="82" charset="0"/>
              </a:rPr>
              <a:t>e</a:t>
            </a:r>
            <a:r>
              <a:rPr lang="en-AU" dirty="0">
                <a:solidFill>
                  <a:srgbClr val="7030A0"/>
                </a:solidFill>
                <a:latin typeface="Ravie" pitchFamily="82" charset="0"/>
              </a:rPr>
              <a:t>s</a:t>
            </a:r>
            <a:r>
              <a:rPr lang="en-AU" dirty="0">
                <a:solidFill>
                  <a:srgbClr val="00B050"/>
                </a:solidFill>
                <a:latin typeface="Ravie" pitchFamily="82" charset="0"/>
              </a:rPr>
              <a:t> </a:t>
            </a:r>
            <a:r>
              <a:rPr lang="en-AU" dirty="0"/>
              <a:t>!</a:t>
            </a:r>
          </a:p>
        </p:txBody>
      </p:sp>
      <p:pic>
        <p:nvPicPr>
          <p:cNvPr id="18438" name="Picture 6" descr="http://arch1design.com/blog/wp-content/uploads/2009/08/fluorescent-lamp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308" y="3564210"/>
            <a:ext cx="36861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media.treehugger.com/assets/images/2011/10/Compact_Fluorescent_Lamp_EcoFriendly_CF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70" y="1268760"/>
            <a:ext cx="3196505" cy="208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3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513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Ravie</vt:lpstr>
      <vt:lpstr>Office Theme</vt:lpstr>
      <vt:lpstr>Bitmap Image</vt:lpstr>
      <vt:lpstr>Equation</vt:lpstr>
      <vt:lpstr>Fluorescence</vt:lpstr>
      <vt:lpstr>Fluorescence</vt:lpstr>
      <vt:lpstr>Fluorescence</vt:lpstr>
      <vt:lpstr>PowerPoint Presentation</vt:lpstr>
      <vt:lpstr>Fluorescence</vt:lpstr>
      <vt:lpstr>What about  Fluorescent Lights?</vt:lpstr>
      <vt:lpstr>Fluorescent Lights</vt:lpstr>
      <vt:lpstr>Fluorescent Lights</vt:lpstr>
      <vt:lpstr>Fluorescencent 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Darin</dc:creator>
  <cp:lastModifiedBy>RANDALL Samuel [Woodvale Secondary College]</cp:lastModifiedBy>
  <cp:revision>19</cp:revision>
  <dcterms:created xsi:type="dcterms:W3CDTF">2012-07-22T03:25:26Z</dcterms:created>
  <dcterms:modified xsi:type="dcterms:W3CDTF">2024-07-19T01:03:04Z</dcterms:modified>
</cp:coreProperties>
</file>